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8"/>
  </p:notesMasterIdLst>
  <p:handoutMasterIdLst>
    <p:handoutMasterId r:id="rId19"/>
  </p:handoutMasterIdLst>
  <p:sldIdLst>
    <p:sldId id="342" r:id="rId3"/>
    <p:sldId id="354" r:id="rId4"/>
    <p:sldId id="356" r:id="rId5"/>
    <p:sldId id="357" r:id="rId6"/>
    <p:sldId id="363" r:id="rId7"/>
    <p:sldId id="364" r:id="rId8"/>
    <p:sldId id="365" r:id="rId9"/>
    <p:sldId id="361" r:id="rId10"/>
    <p:sldId id="406" r:id="rId11"/>
    <p:sldId id="355" r:id="rId12"/>
    <p:sldId id="366" r:id="rId13"/>
    <p:sldId id="367" r:id="rId14"/>
    <p:sldId id="353" r:id="rId15"/>
    <p:sldId id="400" r:id="rId16"/>
    <p:sldId id="405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54"/>
            <p14:sldId id="356"/>
            <p14:sldId id="357"/>
            <p14:sldId id="363"/>
            <p14:sldId id="364"/>
            <p14:sldId id="365"/>
            <p14:sldId id="361"/>
            <p14:sldId id="406"/>
            <p14:sldId id="355"/>
            <p14:sldId id="366"/>
            <p14:sldId id="367"/>
            <p14:sldId id="353"/>
            <p14:sldId id="400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B3988-A9D5-4D73-BD93-5995865194AD}" v="2" dt="2023-05-01T05:51:37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95460" autoAdjust="0"/>
  </p:normalViewPr>
  <p:slideViewPr>
    <p:cSldViewPr>
      <p:cViewPr varScale="1">
        <p:scale>
          <a:sx n="64" d="100"/>
          <a:sy n="64" d="100"/>
        </p:scale>
        <p:origin x="168" y="15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吳宜宸" userId="0b74859c-7df0-4395-9d6f-30c8764731d6" providerId="ADAL" clId="{6FCB3988-A9D5-4D73-BD93-5995865194AD}"/>
    <pc:docChg chg="modSld">
      <pc:chgData name="吳宜宸" userId="0b74859c-7df0-4395-9d6f-30c8764731d6" providerId="ADAL" clId="{6FCB3988-A9D5-4D73-BD93-5995865194AD}" dt="2023-05-01T05:50:08.535" v="8" actId="20577"/>
      <pc:docMkLst>
        <pc:docMk/>
      </pc:docMkLst>
      <pc:sldChg chg="modSp mod">
        <pc:chgData name="吳宜宸" userId="0b74859c-7df0-4395-9d6f-30c8764731d6" providerId="ADAL" clId="{6FCB3988-A9D5-4D73-BD93-5995865194AD}" dt="2023-05-01T05:50:08.535" v="8" actId="20577"/>
        <pc:sldMkLst>
          <pc:docMk/>
          <pc:sldMk cId="1244231430" sldId="353"/>
        </pc:sldMkLst>
        <pc:spChg chg="mod">
          <ac:chgData name="吳宜宸" userId="0b74859c-7df0-4395-9d6f-30c8764731d6" providerId="ADAL" clId="{6FCB3988-A9D5-4D73-BD93-5995865194AD}" dt="2023-05-01T05:50:08.535" v="8" actId="20577"/>
          <ac:spMkLst>
            <pc:docMk/>
            <pc:sldMk cId="1244231430" sldId="353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5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56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2021</a:t>
            </a:r>
            <a:r>
              <a:rPr lang="zh-TW" altLang="en-US" dirty="0"/>
              <a:t> 新增</a:t>
            </a:r>
            <a:r>
              <a:rPr lang="zh-TW" altLang="en-US" dirty="0">
                <a:solidFill>
                  <a:srgbClr val="FF0000"/>
                </a:solidFill>
              </a:rPr>
              <a:t>作業繳交流程</a:t>
            </a:r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9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md5_checksum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dqijJXnGsyhVYeRvyAEyeQYmhrgS_9yj" TargetMode="External"/><Relationship Id="rId5" Type="http://schemas.openxmlformats.org/officeDocument/2006/relationships/hyperlink" Target="https://docs.google.com/spreadsheets/d/1dYblcUP7ouvxKMprRHzg97hqVtSAlIq_GvvKcPiJB7U/edit?usp=sharing" TargetMode="External"/><Relationship Id="rId4" Type="http://schemas.openxmlformats.org/officeDocument/2006/relationships/hyperlink" Target="https://forms.gle/ct3ojByN938ivquu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Assignment 02</a:t>
            </a:r>
            <a:br>
              <a:rPr kumimoji="1" lang="en-US" altLang="zh-TW" sz="4800"/>
            </a:br>
            <a:r>
              <a:rPr kumimoji="1" lang="en-US" altLang="zh-TW" sz="4800"/>
              <a:t>Web Mario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9028494"/>
              </p:ext>
            </p:extLst>
          </p:nvPr>
        </p:nvGraphicFramePr>
        <p:xfrm>
          <a:off x="437845" y="1412776"/>
          <a:ext cx="8358100" cy="3902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Complete Game Process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400004"/>
                  </a:ext>
                </a:extLst>
              </a:tr>
              <a:tr h="539611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Basic-Rules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372242"/>
                  </a:ext>
                </a:extLst>
              </a:tr>
              <a:tr h="517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Animations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32546"/>
                  </a:ext>
                </a:extLst>
              </a:tr>
              <a:tr h="537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Sound Effects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80252"/>
                  </a:ext>
                </a:extLst>
              </a:tr>
              <a:tr h="537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99170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Appearance</a:t>
                      </a:r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 (subjective)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116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Bonus </a:t>
                      </a:r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(describe on README.md)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 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11065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618452" y="5949280"/>
            <a:ext cx="390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Total score is at most 110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692862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2936"/>
            <a:ext cx="9144000" cy="384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Go project setting and select “Users and permissions”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0352" y="3717032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7584" y="4596244"/>
            <a:ext cx="1728192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6665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en-US" altLang="zh-TW" dirty="0"/>
              <a:t>Add </a:t>
            </a:r>
            <a:r>
              <a:rPr lang="en-US" altLang="zh-TW" b="1" dirty="0"/>
              <a:t>cgvlab711839@gmail.com</a:t>
            </a:r>
            <a:r>
              <a:rPr lang="en-US" altLang="zh-TW" dirty="0"/>
              <a:t> as editor to your project.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89040"/>
            <a:ext cx="9144000" cy="19688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12360" y="5013176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4133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Reminder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Please add TA’s account to your Firebase project </a:t>
            </a:r>
          </a:p>
          <a:p>
            <a:r>
              <a:rPr kumimoji="1" lang="en-US" altLang="zh-TW" sz="2200" dirty="0"/>
              <a:t>Upload all source code to FTP. </a:t>
            </a:r>
          </a:p>
          <a:p>
            <a:pPr lvl="1"/>
            <a:r>
              <a:rPr kumimoji="1" lang="en-US" altLang="zh-TW" sz="2000" dirty="0"/>
              <a:t>.</a:t>
            </a:r>
            <a:r>
              <a:rPr kumimoji="1" lang="en-US" altLang="zh-TW" sz="1900" dirty="0"/>
              <a:t>html or .</a:t>
            </a:r>
            <a:r>
              <a:rPr kumimoji="1" lang="en-US" altLang="zh-TW" sz="1900" dirty="0" err="1"/>
              <a:t>css</a:t>
            </a:r>
            <a:r>
              <a:rPr kumimoji="1" lang="en-US" altLang="zh-TW" sz="1900" dirty="0"/>
              <a:t>, .</a:t>
            </a:r>
            <a:r>
              <a:rPr kumimoji="1" lang="en-US" altLang="zh-TW" sz="1900" dirty="0" err="1"/>
              <a:t>js</a:t>
            </a:r>
            <a:r>
              <a:rPr kumimoji="1" lang="en-US" altLang="zh-TW" sz="1900" dirty="0"/>
              <a:t>, 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.</a:t>
            </a:r>
            <a:r>
              <a:rPr kumimoji="1" lang="en-US" altLang="zh-TW" sz="1900" b="1" dirty="0" err="1">
                <a:solidFill>
                  <a:srgbClr val="FF0000"/>
                </a:solidFill>
              </a:rPr>
              <a:t>ts</a:t>
            </a:r>
            <a:r>
              <a:rPr kumimoji="1" lang="en-US" altLang="zh-TW" sz="1900" dirty="0"/>
              <a:t>, etc.</a:t>
            </a:r>
          </a:p>
          <a:p>
            <a:pPr lvl="1"/>
            <a:r>
              <a:rPr kumimoji="1" lang="en-US" altLang="zh-TW" sz="1900" dirty="0"/>
              <a:t>source files</a:t>
            </a:r>
          </a:p>
          <a:p>
            <a:pPr lvl="1"/>
            <a:r>
              <a:rPr kumimoji="1" lang="en-US" altLang="zh-TW" sz="1900" b="1" dirty="0">
                <a:solidFill>
                  <a:srgbClr val="FF0000"/>
                </a:solidFill>
              </a:rPr>
              <a:t>README.md</a:t>
            </a:r>
          </a:p>
          <a:p>
            <a:pPr lvl="1"/>
            <a:r>
              <a:rPr kumimoji="1" lang="en-US" altLang="zh-TW" sz="1900" dirty="0"/>
              <a:t>Zip all files into 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Assignment02_</a:t>
            </a:r>
            <a:r>
              <a:rPr kumimoji="1" lang="zh-TW" altLang="en-US" sz="1900" b="1" dirty="0">
                <a:solidFill>
                  <a:srgbClr val="FF0000"/>
                </a:solidFill>
              </a:rPr>
              <a:t>學號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.zip</a:t>
            </a:r>
          </a:p>
          <a:p>
            <a:pPr marL="457200" lvl="1" indent="0">
              <a:buNone/>
            </a:pPr>
            <a:r>
              <a:rPr kumimoji="1" lang="en-US" altLang="zh-TW" sz="1900" dirty="0"/>
              <a:t>	(Ex: Assignment02_109062000.zip)</a:t>
            </a:r>
          </a:p>
          <a:p>
            <a:r>
              <a:rPr kumimoji="1" lang="en-US" altLang="zh-TW" sz="2200" dirty="0">
                <a:solidFill>
                  <a:srgbClr val="FF0000"/>
                </a:solidFill>
              </a:rPr>
              <a:t>FIRM deadline: 2025/05/26 23:59 (commit time)</a:t>
            </a:r>
          </a:p>
          <a:p>
            <a:r>
              <a:rPr kumimoji="1" lang="en-US" altLang="zh-TW" sz="2000" b="1" dirty="0"/>
              <a:t>MD5</a:t>
            </a:r>
            <a:r>
              <a:rPr kumimoji="1" lang="zh-TW" altLang="en-US" sz="2000" b="1" dirty="0"/>
              <a:t> </a:t>
            </a:r>
            <a:r>
              <a:rPr kumimoji="1" lang="en-US" altLang="zh-TW" sz="2000" b="1" dirty="0"/>
              <a:t>checksum</a:t>
            </a:r>
            <a:r>
              <a:rPr kumimoji="1" lang="zh-TW" altLang="en-US" sz="2000" b="1" dirty="0"/>
              <a:t> </a:t>
            </a:r>
            <a:r>
              <a:rPr kumimoji="1" lang="en-US" altLang="zh-TW" sz="2000" dirty="0"/>
              <a:t>(</a:t>
            </a:r>
            <a:r>
              <a:rPr kumimoji="1" lang="en-US" altLang="zh-TW" sz="2000" dirty="0">
                <a:solidFill>
                  <a:srgbClr val="FF0000"/>
                </a:solidFill>
              </a:rPr>
              <a:t>if you didn’t do this </a:t>
            </a:r>
            <a:r>
              <a:rPr kumimoji="1" lang="en-US" altLang="zh-TW" sz="20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-10%</a:t>
            </a:r>
            <a:r>
              <a:rPr kumimoji="1" lang="en-US" altLang="zh-TW" sz="2000" dirty="0"/>
              <a:t>)</a:t>
            </a:r>
            <a:endParaRPr kumimoji="1" lang="en-US" altLang="zh-TW" sz="2200" dirty="0">
              <a:solidFill>
                <a:srgbClr val="FF0000"/>
              </a:solidFill>
            </a:endParaRPr>
          </a:p>
          <a:p>
            <a:r>
              <a:rPr kumimoji="1" lang="en-US" altLang="zh-TW" sz="2200" dirty="0"/>
              <a:t>You will be </a:t>
            </a:r>
            <a:r>
              <a:rPr kumimoji="1" lang="en-US" altLang="zh-TW" sz="2200" b="1" dirty="0">
                <a:solidFill>
                  <a:srgbClr val="FF0000"/>
                </a:solidFill>
              </a:rPr>
              <a:t>graded ZERO </a:t>
            </a:r>
            <a:r>
              <a:rPr kumimoji="1" lang="en-US" altLang="zh-TW" sz="2200" dirty="0"/>
              <a:t>under one of the following conditions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Missing the deadline, no matter what kind of reasons you have…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Plagiarism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抄襲</a:t>
            </a:r>
            <a:r>
              <a:rPr kumimoji="1" lang="en-US" altLang="zh-TW" sz="1900" dirty="0">
                <a:solidFill>
                  <a:srgbClr val="FF0000"/>
                </a:solidFill>
              </a:rPr>
              <a:t>), both the plagiarist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抄襲者</a:t>
            </a:r>
            <a:r>
              <a:rPr kumimoji="1" lang="en-US" altLang="zh-TW" sz="1900" dirty="0">
                <a:solidFill>
                  <a:srgbClr val="FF0000"/>
                </a:solidFill>
              </a:rPr>
              <a:t>) and accomplice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被抄襲者</a:t>
            </a:r>
            <a:r>
              <a:rPr kumimoji="1" lang="en-US" altLang="zh-TW" sz="1900" dirty="0">
                <a:solidFill>
                  <a:srgbClr val="FF0000"/>
                </a:solidFill>
              </a:rPr>
              <a:t>) will be graded zero.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Crashed program (e.g., 404 - Not Found)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Not upload the source files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to FTP</a:t>
            </a:r>
          </a:p>
        </p:txBody>
      </p:sp>
    </p:spTree>
    <p:extLst>
      <p:ext uri="{BB962C8B-B14F-4D97-AF65-F5344CB8AC3E}">
        <p14:creationId xmlns:p14="http://schemas.microsoft.com/office/powerpoint/2010/main" val="12442314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3569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請</a:t>
            </a:r>
            <a:r>
              <a:rPr lang="zh-TW" altLang="en-US" b="1" dirty="0">
                <a:solidFill>
                  <a:srgbClr val="FF0000"/>
                </a:solidFill>
              </a:rPr>
              <a:t>務必</a:t>
            </a:r>
            <a:r>
              <a:rPr lang="zh-TW" altLang="en-US" dirty="0"/>
              <a:t>透過 </a:t>
            </a:r>
            <a:r>
              <a:rPr lang="en-US" altLang="zh-TW" dirty="0"/>
              <a:t>MD5</a:t>
            </a:r>
            <a:r>
              <a:rPr lang="zh-TW" altLang="en-US" dirty="0"/>
              <a:t> 獲得作業</a:t>
            </a:r>
            <a:r>
              <a:rPr lang="en-US" altLang="zh-TW" dirty="0"/>
              <a:t>checksum</a:t>
            </a:r>
            <a:r>
              <a:rPr lang="zh-TW" altLang="en-US" dirty="0"/>
              <a:t> 後填入 </a:t>
            </a:r>
            <a:r>
              <a:rPr lang="en-US" altLang="zh-TW" dirty="0"/>
              <a:t>google </a:t>
            </a:r>
            <a:r>
              <a:rPr lang="zh-TW" altLang="en-US" dirty="0"/>
              <a:t>表單。</a:t>
            </a:r>
            <a:endParaRPr lang="en-US" altLang="zh-TW" dirty="0"/>
          </a:p>
          <a:p>
            <a:r>
              <a:rPr lang="zh-TW" altLang="en-US" dirty="0"/>
              <a:t>如遇各種原因無法在作業期限前完成上傳，我們將比對 </a:t>
            </a:r>
            <a:r>
              <a:rPr lang="en-US" altLang="zh-TW" dirty="0"/>
              <a:t>checksum</a:t>
            </a:r>
            <a:r>
              <a:rPr lang="zh-TW" altLang="en-US" dirty="0"/>
              <a:t>。若 </a:t>
            </a:r>
            <a:r>
              <a:rPr lang="en-US" altLang="zh-TW" dirty="0"/>
              <a:t>checksum</a:t>
            </a:r>
            <a:r>
              <a:rPr lang="zh-TW" altLang="en-US" dirty="0"/>
              <a:t> 一致則不算遲交。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繳交作業以</a:t>
            </a:r>
            <a:r>
              <a:rPr lang="en-US" altLang="zh-TW" dirty="0">
                <a:solidFill>
                  <a:srgbClr val="FF0000"/>
                </a:solidFill>
              </a:rPr>
              <a:t>MD5</a:t>
            </a:r>
            <a:r>
              <a:rPr lang="zh-TW" altLang="en-US" dirty="0">
                <a:solidFill>
                  <a:srgbClr val="FF0000"/>
                </a:solidFill>
              </a:rPr>
              <a:t>為主</a:t>
            </a:r>
            <a:r>
              <a:rPr lang="zh-TW" altLang="en-US" dirty="0"/>
              <a:t>，若有多個 </a:t>
            </a:r>
            <a:r>
              <a:rPr lang="en-US" altLang="zh-TW" dirty="0"/>
              <a:t>checksum</a:t>
            </a:r>
            <a:r>
              <a:rPr lang="zh-TW" altLang="en-US" dirty="0"/>
              <a:t> 則</a:t>
            </a:r>
            <a:r>
              <a:rPr lang="zh-TW" altLang="en-US" dirty="0">
                <a:solidFill>
                  <a:srgbClr val="FF0000"/>
                </a:solidFill>
              </a:rPr>
              <a:t>取時間最晚</a:t>
            </a:r>
            <a:r>
              <a:rPr lang="zh-TW" altLang="en-US" dirty="0"/>
              <a:t>的為主。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MD5 online generator</a:t>
            </a:r>
          </a:p>
          <a:p>
            <a:r>
              <a:rPr lang="en-US" altLang="zh-TW" dirty="0">
                <a:hlinkClick r:id="rId4"/>
              </a:rPr>
              <a:t>MD5</a:t>
            </a:r>
            <a:r>
              <a:rPr lang="zh-TW" altLang="en-US" dirty="0">
                <a:hlinkClick r:id="rId4"/>
              </a:rPr>
              <a:t> </a:t>
            </a:r>
            <a:r>
              <a:rPr lang="en-US" altLang="zh-TW" dirty="0">
                <a:hlinkClick r:id="rId4"/>
              </a:rPr>
              <a:t>checksum</a:t>
            </a:r>
            <a:r>
              <a:rPr lang="zh-TW" altLang="en-US" dirty="0">
                <a:hlinkClick r:id="rId4"/>
              </a:rPr>
              <a:t> 登記表單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MD5</a:t>
            </a:r>
            <a:r>
              <a:rPr lang="zh-TW" altLang="en-US" dirty="0">
                <a:hlinkClick r:id="rId5"/>
              </a:rPr>
              <a:t> </a:t>
            </a:r>
            <a:r>
              <a:rPr lang="en-US" altLang="zh-TW" dirty="0">
                <a:hlinkClick r:id="rId5"/>
              </a:rPr>
              <a:t>checksum</a:t>
            </a:r>
            <a:r>
              <a:rPr lang="zh-TW" altLang="en-US" dirty="0">
                <a:hlinkClick r:id="rId5"/>
              </a:rPr>
              <a:t> 登記查看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MD5</a:t>
            </a:r>
            <a:r>
              <a:rPr lang="zh-TW" altLang="en-US" dirty="0">
                <a:hlinkClick r:id="rId6"/>
              </a:rPr>
              <a:t> 使用方法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2799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1912"/>
            <a:ext cx="8229600" cy="49831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2800" dirty="0"/>
              <a:t>請務必遵守以下規則：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將作業打包壓成</a:t>
            </a:r>
            <a:r>
              <a:rPr lang="en-US" altLang="zh-TW" sz="2800" dirty="0"/>
              <a:t>zip</a:t>
            </a:r>
            <a:r>
              <a:rPr lang="zh-TW" altLang="en-US" sz="2800" dirty="0"/>
              <a:t>檔，檔名格式以及打包內容以當次作業公告為主。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幫</a:t>
            </a:r>
            <a:r>
              <a:rPr lang="en-US" altLang="zh-TW" sz="2800" dirty="0"/>
              <a:t>zip</a:t>
            </a:r>
            <a:r>
              <a:rPr lang="zh-TW" altLang="en-US" sz="2800" dirty="0"/>
              <a:t>檔產生</a:t>
            </a:r>
            <a:r>
              <a:rPr lang="en-US" altLang="zh-TW" sz="2800" dirty="0"/>
              <a:t>MD5</a:t>
            </a:r>
            <a:r>
              <a:rPr lang="zh-TW" altLang="en-US" sz="2800" dirty="0"/>
              <a:t>，並填寫</a:t>
            </a:r>
            <a:r>
              <a:rPr lang="en-US" altLang="zh-TW" sz="2800" dirty="0"/>
              <a:t>google</a:t>
            </a:r>
            <a:r>
              <a:rPr lang="zh-TW" altLang="en-US" sz="2800" dirty="0"/>
              <a:t>表單。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zip</a:t>
            </a:r>
            <a:r>
              <a:rPr lang="zh-TW" altLang="en-US" sz="2800" dirty="0"/>
              <a:t>檔上傳</a:t>
            </a:r>
            <a:r>
              <a:rPr lang="en-US" altLang="zh-TW" sz="2800" dirty="0"/>
              <a:t>ftp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MD5</a:t>
            </a:r>
            <a:r>
              <a:rPr lang="zh-TW" altLang="en-US" sz="2800" dirty="0"/>
              <a:t>繳交至</a:t>
            </a:r>
            <a:r>
              <a:rPr lang="en-US" altLang="zh-TW" sz="2800" dirty="0"/>
              <a:t>eeclass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0" indent="0" algn="ctr">
              <a:buNone/>
            </a:pP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若違反任何一項繳交作業</a:t>
            </a:r>
            <a:r>
              <a:rPr lang="en-US" altLang="zh-TW" sz="4000" b="1" dirty="0">
                <a:solidFill>
                  <a:srgbClr val="FF0000"/>
                </a:solidFill>
              </a:rPr>
              <a:t>SOP</a:t>
            </a:r>
            <a:r>
              <a:rPr lang="zh-TW" altLang="en-US" sz="4000" b="1" dirty="0">
                <a:solidFill>
                  <a:srgbClr val="FF0000"/>
                </a:solidFill>
              </a:rPr>
              <a:t>，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一律扣作業總分</a:t>
            </a:r>
            <a:r>
              <a:rPr lang="en-US" altLang="zh-TW" sz="4000" b="1" dirty="0">
                <a:solidFill>
                  <a:srgbClr val="FF0000"/>
                </a:solidFill>
              </a:rPr>
              <a:t>10</a:t>
            </a:r>
            <a:r>
              <a:rPr lang="zh-TW" altLang="en-US" sz="4000" b="1" dirty="0">
                <a:solidFill>
                  <a:srgbClr val="FF0000"/>
                </a:solidFill>
              </a:rPr>
              <a:t>分！！！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2400" b="1" dirty="0"/>
          </a:p>
          <a:p>
            <a:pPr marL="0" indent="0">
              <a:buNone/>
            </a:pPr>
            <a:r>
              <a:rPr lang="zh-TW" altLang="en-US" sz="2400" b="1" dirty="0"/>
              <a:t>貼心提醒：</a:t>
            </a:r>
            <a:r>
              <a:rPr lang="zh-TW" altLang="en-US" sz="2400" dirty="0"/>
              <a:t>請同學守護</a:t>
            </a:r>
            <a:r>
              <a:rPr lang="en-US" altLang="zh-TW" sz="2400" dirty="0"/>
              <a:t>zip</a:t>
            </a:r>
            <a:r>
              <a:rPr lang="zh-TW" altLang="en-US" sz="2400" dirty="0"/>
              <a:t>檔至作業成績公告或期末。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6341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74340" y="1556792"/>
            <a:ext cx="8795320" cy="452596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Complete a</a:t>
            </a:r>
            <a:r>
              <a:rPr lang="zh-TW" altLang="en-US" sz="2800" dirty="0"/>
              <a:t> </a:t>
            </a:r>
            <a:r>
              <a:rPr lang="en-US" altLang="zh-TW" sz="2800" b="1" dirty="0"/>
              <a:t>“Mario style game” </a:t>
            </a:r>
            <a:r>
              <a:rPr lang="en-US" altLang="zh-TW" sz="2800" dirty="0"/>
              <a:t>by </a:t>
            </a:r>
            <a:r>
              <a:rPr lang="en-US" altLang="zh-TW" sz="2800" b="1" dirty="0"/>
              <a:t>Cocos Creator. </a:t>
            </a:r>
          </a:p>
          <a:p>
            <a:r>
              <a:rPr lang="en-US" altLang="zh-TW" sz="2800" dirty="0"/>
              <a:t>You can use the materials TAs provide or download needed materials from some open-source webpages to beautify the appearance.</a:t>
            </a:r>
          </a:p>
          <a:p>
            <a:r>
              <a:rPr lang="en-US" altLang="zh-TW" sz="2800" dirty="0"/>
              <a:t>Report which items you have done (items in scoring page) and describing other functions or feature in REABME.md.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pPr lvl="1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593092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72B37BB-3B07-4645-921E-C2B42697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6909"/>
            <a:ext cx="8229600" cy="4853136"/>
          </a:xfrm>
        </p:spPr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Mario</a:t>
            </a:r>
            <a:endParaRPr lang="zh-TW" altLang="en-US" dirty="0"/>
          </a:p>
        </p:txBody>
      </p:sp>
      <p:pic>
        <p:nvPicPr>
          <p:cNvPr id="3" name="mario_demo">
            <a:hlinkClick r:id="" action="ppaction://media"/>
            <a:extLst>
              <a:ext uri="{FF2B5EF4-FFF2-40B4-BE49-F238E27FC236}">
                <a16:creationId xmlns:a16="http://schemas.microsoft.com/office/drawing/2014/main" id="{244FC1E4-FC65-B975-15D7-CB8245353E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8264" y="1916832"/>
            <a:ext cx="5927471" cy="44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9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2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517232"/>
          </a:xfrm>
        </p:spPr>
        <p:txBody>
          <a:bodyPr>
            <a:normAutofit/>
          </a:bodyPr>
          <a:lstStyle/>
          <a:p>
            <a:r>
              <a:rPr lang="en-US" altLang="zh-TW" b="1" dirty="0"/>
              <a:t>Complete Game Process (5%)</a:t>
            </a:r>
          </a:p>
          <a:p>
            <a:pPr lvl="1"/>
            <a:r>
              <a:rPr lang="en-US" altLang="zh-TW" dirty="0"/>
              <a:t>Start menu</a:t>
            </a:r>
          </a:p>
          <a:p>
            <a:pPr lvl="1"/>
            <a:r>
              <a:rPr lang="en-US" altLang="zh-TW" dirty="0"/>
              <a:t>Level select</a:t>
            </a:r>
          </a:p>
          <a:p>
            <a:pPr lvl="1"/>
            <a:r>
              <a:rPr lang="en-US" altLang="zh-TW" dirty="0"/>
              <a:t>Game view(including </a:t>
            </a:r>
            <a:r>
              <a:rPr lang="en-US" altLang="zh-TW" b="1" dirty="0">
                <a:solidFill>
                  <a:srgbClr val="FF0000"/>
                </a:solidFill>
              </a:rPr>
              <a:t>game start / game over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You need to control the game process according to current game &amp; player status</a:t>
            </a:r>
          </a:p>
        </p:txBody>
      </p:sp>
    </p:spTree>
    <p:extLst>
      <p:ext uri="{BB962C8B-B14F-4D97-AF65-F5344CB8AC3E}">
        <p14:creationId xmlns:p14="http://schemas.microsoft.com/office/powerpoint/2010/main" val="28374525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(55%)</a:t>
            </a:r>
          </a:p>
          <a:p>
            <a:pPr lvl="1"/>
            <a:r>
              <a:rPr lang="en-US" altLang="zh-TW" dirty="0"/>
              <a:t>World Map: (10%)</a:t>
            </a:r>
          </a:p>
          <a:p>
            <a:pPr lvl="2"/>
            <a:r>
              <a:rPr lang="en-US" altLang="zh-TW" dirty="0"/>
              <a:t>The world must have </a:t>
            </a:r>
            <a:r>
              <a:rPr lang="en-US" altLang="zh-TW" b="1" dirty="0"/>
              <a:t>correct physics properties</a:t>
            </a:r>
            <a:r>
              <a:rPr lang="en-US" altLang="zh-TW" dirty="0"/>
              <a:t>, Ex: objects fall due to gravity, two different objects should collide with each other correctly, etc.</a:t>
            </a:r>
          </a:p>
          <a:p>
            <a:pPr lvl="2"/>
            <a:r>
              <a:rPr lang="en-US" altLang="zh-TW" dirty="0"/>
              <a:t>Background &amp; Camera should </a:t>
            </a:r>
            <a:r>
              <a:rPr lang="en-US" altLang="zh-TW" b="1" dirty="0"/>
              <a:t>move according to the player’s position</a:t>
            </a:r>
            <a:r>
              <a:rPr lang="en-US" altLang="zh-TW" dirty="0"/>
              <a:t>.</a:t>
            </a:r>
          </a:p>
          <a:p>
            <a:pPr lvl="2"/>
            <a:r>
              <a:rPr lang="en-US" altLang="zh-TW" dirty="0"/>
              <a:t>At least </a:t>
            </a:r>
            <a:r>
              <a:rPr lang="en-US" altLang="zh-TW" b="1" dirty="0"/>
              <a:t>1</a:t>
            </a:r>
            <a:r>
              <a:rPr lang="en-US" altLang="zh-TW" dirty="0"/>
              <a:t> world maps.</a:t>
            </a:r>
          </a:p>
          <a:p>
            <a:pPr lvl="1"/>
            <a:r>
              <a:rPr lang="en-US" altLang="zh-TW" dirty="0"/>
              <a:t>Level Design: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lvl="2"/>
            <a:r>
              <a:rPr lang="en-US" altLang="zh-TW" dirty="0"/>
              <a:t>The scene should have “</a:t>
            </a:r>
            <a:r>
              <a:rPr lang="en-US" altLang="zh-TW" b="1" dirty="0"/>
              <a:t>Static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wall</a:t>
            </a:r>
          </a:p>
          <a:p>
            <a:pPr lvl="2"/>
            <a:r>
              <a:rPr lang="en-US" altLang="zh-TW" dirty="0"/>
              <a:t>The scene should include question blocks which can </a:t>
            </a:r>
            <a:r>
              <a:rPr lang="en-US" altLang="zh-TW" b="1" dirty="0"/>
              <a:t>interact with the player</a:t>
            </a:r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31344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(55%)</a:t>
            </a:r>
          </a:p>
          <a:p>
            <a:pPr lvl="1"/>
            <a:r>
              <a:rPr lang="en-US" altLang="zh-TW" dirty="0"/>
              <a:t>Player: (20%)</a:t>
            </a:r>
          </a:p>
          <a:p>
            <a:pPr lvl="2"/>
            <a:r>
              <a:rPr lang="en-US" altLang="zh-TW" dirty="0"/>
              <a:t>Player should have correct physics properties.</a:t>
            </a:r>
          </a:p>
          <a:p>
            <a:pPr lvl="2"/>
            <a:r>
              <a:rPr lang="en-US" altLang="zh-TW" dirty="0"/>
              <a:t>User can control the player to </a:t>
            </a:r>
            <a:r>
              <a:rPr lang="en-US" altLang="zh-TW" b="1" dirty="0"/>
              <a:t>move and jump </a:t>
            </a:r>
            <a:r>
              <a:rPr lang="en-US" altLang="zh-TW" dirty="0"/>
              <a:t>by keyboard.</a:t>
            </a:r>
          </a:p>
          <a:p>
            <a:pPr lvl="2"/>
            <a:r>
              <a:rPr lang="en-US" altLang="zh-TW" dirty="0"/>
              <a:t>When player touches enemies or be attacked by enemies, it will </a:t>
            </a:r>
            <a:r>
              <a:rPr lang="en-US" altLang="zh-TW" b="1" dirty="0"/>
              <a:t>get hurt </a:t>
            </a:r>
            <a:r>
              <a:rPr lang="en-US" altLang="zh-TW" dirty="0"/>
              <a:t>or the number of its life will decrease.</a:t>
            </a:r>
          </a:p>
          <a:p>
            <a:pPr lvl="2"/>
            <a:r>
              <a:rPr lang="en-US" altLang="zh-TW" dirty="0"/>
              <a:t>When player get </a:t>
            </a:r>
            <a:r>
              <a:rPr lang="en-US" altLang="zh-TW" b="1" dirty="0"/>
              <a:t>out of the bounds</a:t>
            </a:r>
            <a:r>
              <a:rPr lang="en-US" altLang="zh-TW" dirty="0"/>
              <a:t>, the number of its life will decrease.</a:t>
            </a:r>
          </a:p>
          <a:p>
            <a:pPr lvl="2"/>
            <a:r>
              <a:rPr lang="en-US" altLang="zh-TW" dirty="0"/>
              <a:t>When player dies, it can </a:t>
            </a:r>
            <a:r>
              <a:rPr lang="en-US" altLang="zh-TW" b="1" dirty="0"/>
              <a:t>reborn</a:t>
            </a:r>
            <a:r>
              <a:rPr lang="en-US" altLang="zh-TW" dirty="0"/>
              <a:t> at the initial position.</a:t>
            </a:r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5123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(55%)</a:t>
            </a:r>
          </a:p>
          <a:p>
            <a:pPr lvl="1"/>
            <a:r>
              <a:rPr lang="en-US" altLang="zh-TW" dirty="0"/>
              <a:t>Enemies: (15%)</a:t>
            </a:r>
          </a:p>
          <a:p>
            <a:pPr lvl="2"/>
            <a:r>
              <a:rPr lang="en-US" altLang="zh-TW" dirty="0"/>
              <a:t>Enemies should have correct physics properties.</a:t>
            </a:r>
          </a:p>
          <a:p>
            <a:pPr lvl="2"/>
            <a:r>
              <a:rPr lang="en-US" altLang="zh-TW" b="1" dirty="0"/>
              <a:t>At least 1 </a:t>
            </a:r>
            <a:r>
              <a:rPr lang="en-US" altLang="zh-TW" dirty="0"/>
              <a:t>type of enemies.</a:t>
            </a:r>
          </a:p>
          <a:p>
            <a:pPr lvl="2"/>
            <a:r>
              <a:rPr lang="en-US" altLang="zh-TW" dirty="0"/>
              <a:t>Only when player hits on their heads can kill them.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Question Blocks: (5%)</a:t>
            </a:r>
          </a:p>
          <a:p>
            <a:pPr lvl="2"/>
            <a:r>
              <a:rPr lang="en-US" altLang="zh-TW" dirty="0"/>
              <a:t>At least </a:t>
            </a:r>
            <a:r>
              <a:rPr lang="en-US" altLang="zh-TW" b="1" dirty="0"/>
              <a:t>1</a:t>
            </a:r>
            <a:r>
              <a:rPr lang="en-US" altLang="zh-TW" dirty="0"/>
              <a:t> type of blocks (</a:t>
            </a:r>
            <a:r>
              <a:rPr lang="en-US" altLang="zh-TW" b="1" dirty="0"/>
              <a:t>super mushroom </a:t>
            </a:r>
            <a:r>
              <a:rPr lang="en-US" altLang="zh-TW" dirty="0"/>
              <a:t>which makes Mario bigger).</a:t>
            </a:r>
          </a:p>
          <a:p>
            <a:pPr lvl="2"/>
            <a:r>
              <a:rPr lang="en-US" altLang="zh-TW" dirty="0"/>
              <a:t>Blocks can interact with player correctly.</a:t>
            </a:r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19452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0976" y="1268760"/>
            <a:ext cx="8362047" cy="547260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/>
              <a:t>Animations (10%)</a:t>
            </a:r>
          </a:p>
          <a:p>
            <a:pPr lvl="1"/>
            <a:r>
              <a:rPr lang="en-US" altLang="zh-TW" sz="2600" dirty="0"/>
              <a:t>Player has walk &amp; jump animations (5%)</a:t>
            </a:r>
          </a:p>
          <a:p>
            <a:pPr lvl="1"/>
            <a:r>
              <a:rPr lang="en-US" altLang="zh-TW" sz="2600" dirty="0"/>
              <a:t>Enemies Animation (each for 2%, up to 5%)</a:t>
            </a:r>
          </a:p>
          <a:p>
            <a:r>
              <a:rPr lang="en-US" altLang="zh-TW" b="1" dirty="0"/>
              <a:t>Sound Effects (10%)</a:t>
            </a:r>
          </a:p>
          <a:p>
            <a:pPr lvl="1"/>
            <a:r>
              <a:rPr lang="en-US" altLang="zh-TW" sz="2600" dirty="0"/>
              <a:t>At least one BGM (2%)</a:t>
            </a:r>
          </a:p>
          <a:p>
            <a:pPr lvl="1"/>
            <a:r>
              <a:rPr lang="en-US" altLang="zh-TW" sz="2600" dirty="0"/>
              <a:t>Player Jump &amp; die sound effects</a:t>
            </a:r>
            <a:r>
              <a:rPr lang="en-US" altLang="zh-TW" sz="2600" b="1" dirty="0"/>
              <a:t> </a:t>
            </a:r>
            <a:r>
              <a:rPr lang="en-US" altLang="zh-TW" sz="2600" dirty="0"/>
              <a:t>(3%)</a:t>
            </a:r>
          </a:p>
          <a:p>
            <a:pPr lvl="1"/>
            <a:r>
              <a:rPr lang="en-US" altLang="zh-TW" sz="2600" dirty="0"/>
              <a:t>Additional sound effects (each for 1%, up to 5%)</a:t>
            </a:r>
          </a:p>
          <a:p>
            <a:pPr lvl="1"/>
            <a:r>
              <a:rPr lang="en-US" altLang="zh-TW" sz="2600" b="1" dirty="0"/>
              <a:t>All sound effects can’t stop BGM</a:t>
            </a:r>
          </a:p>
          <a:p>
            <a:r>
              <a:rPr lang="en-US" altLang="zh-TW" b="1" dirty="0"/>
              <a:t>UI (10%)</a:t>
            </a:r>
          </a:p>
          <a:p>
            <a:pPr lvl="1"/>
            <a:r>
              <a:rPr lang="en-US" altLang="zh-TW" sz="2600" dirty="0"/>
              <a:t>Player life  (3%)</a:t>
            </a:r>
          </a:p>
          <a:p>
            <a:pPr lvl="1"/>
            <a:r>
              <a:rPr lang="en-US" altLang="zh-TW" sz="2600" dirty="0"/>
              <a:t>Player score  (5%)</a:t>
            </a:r>
          </a:p>
          <a:p>
            <a:pPr lvl="1"/>
            <a:r>
              <a:rPr lang="en-US" altLang="zh-TW" sz="2600" dirty="0"/>
              <a:t>Timer (2%)</a:t>
            </a:r>
          </a:p>
          <a:p>
            <a:r>
              <a:rPr lang="en-US" altLang="zh-TW" b="1" dirty="0"/>
              <a:t>Appearance</a:t>
            </a:r>
            <a:r>
              <a:rPr lang="en-US" altLang="zh-TW" dirty="0"/>
              <a:t>(subjective) (10%)</a:t>
            </a:r>
            <a:endParaRPr lang="en-US" altLang="zh-TW" b="1" dirty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332022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525963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Bonus (At most 10%)</a:t>
            </a:r>
          </a:p>
          <a:p>
            <a:pPr lvl="1"/>
            <a:r>
              <a:rPr kumimoji="1" lang="en-US" altLang="zh-TW" sz="2800" dirty="0"/>
              <a:t>Firebase (5%)</a:t>
            </a:r>
          </a:p>
          <a:p>
            <a:pPr lvl="2"/>
            <a:r>
              <a:rPr kumimoji="1" lang="en-US" altLang="zh-TW" dirty="0"/>
              <a:t>Deploy to Firebase page </a:t>
            </a:r>
            <a:endParaRPr lang="en-US" altLang="zh-TW" dirty="0"/>
          </a:p>
          <a:p>
            <a:pPr lvl="2"/>
            <a:r>
              <a:rPr lang="en-US" altLang="zh-TW" dirty="0"/>
              <a:t>Membership mechanism </a:t>
            </a:r>
          </a:p>
          <a:p>
            <a:pPr lvl="3"/>
            <a:r>
              <a:rPr lang="en-US" altLang="zh-TW" dirty="0"/>
              <a:t>Sign up, Login with firebase, save/restore game progress</a:t>
            </a:r>
          </a:p>
          <a:p>
            <a:pPr lvl="1"/>
            <a:r>
              <a:rPr lang="en-US" altLang="zh-TW" dirty="0"/>
              <a:t>Leaderboard (5%)</a:t>
            </a:r>
          </a:p>
          <a:p>
            <a:pPr lvl="1"/>
            <a:r>
              <a:rPr lang="en-US" altLang="zh-TW" dirty="0"/>
              <a:t>Multi-player game</a:t>
            </a:r>
          </a:p>
          <a:p>
            <a:pPr lvl="2"/>
            <a:r>
              <a:rPr lang="en-US" altLang="zh-TW" dirty="0"/>
              <a:t>Set up another backend server for online version</a:t>
            </a:r>
            <a:r>
              <a:rPr lang="zh-TW" altLang="en-US" dirty="0"/>
              <a:t> </a:t>
            </a:r>
            <a:r>
              <a:rPr lang="en-US" altLang="zh-TW" dirty="0"/>
              <a:t>(10%) </a:t>
            </a:r>
          </a:p>
          <a:p>
            <a:pPr lvl="2"/>
            <a:r>
              <a:rPr lang="en-US" altLang="zh-TW" dirty="0"/>
              <a:t>Offline version (5%)</a:t>
            </a:r>
          </a:p>
          <a:p>
            <a:pPr lvl="1"/>
            <a:r>
              <a:rPr lang="en-US" altLang="zh-TW" dirty="0"/>
              <a:t>Others…?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55699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2309</TotalTime>
  <Words>868</Words>
  <Application>Microsoft Macintosh PowerPoint</Application>
  <PresentationFormat>On-screen Show (4:3)</PresentationFormat>
  <Paragraphs>130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標楷體</vt:lpstr>
      <vt:lpstr>Stencil Std</vt:lpstr>
      <vt:lpstr>Arial</vt:lpstr>
      <vt:lpstr>Calibri</vt:lpstr>
      <vt:lpstr>Wingdings</vt:lpstr>
      <vt:lpstr>Course_PPTX_Theme</vt:lpstr>
      <vt:lpstr>Assignment 02 Web Mario</vt:lpstr>
      <vt:lpstr>Goal</vt:lpstr>
      <vt:lpstr>Mario</vt:lpstr>
      <vt:lpstr>Scoring</vt:lpstr>
      <vt:lpstr>Scoring</vt:lpstr>
      <vt:lpstr>Scoring</vt:lpstr>
      <vt:lpstr>Scoring</vt:lpstr>
      <vt:lpstr>Scoring</vt:lpstr>
      <vt:lpstr>Scoring</vt:lpstr>
      <vt:lpstr>Scoring</vt:lpstr>
      <vt:lpstr>Add permission to TA’s account</vt:lpstr>
      <vt:lpstr>Add permission to TA’s account</vt:lpstr>
      <vt:lpstr>Reminder</vt:lpstr>
      <vt:lpstr>作業繳交規則</vt:lpstr>
      <vt:lpstr>作業繳交流程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Joshua Lean</cp:lastModifiedBy>
  <cp:revision>268</cp:revision>
  <cp:lastPrinted>1601-01-01T00:00:00Z</cp:lastPrinted>
  <dcterms:created xsi:type="dcterms:W3CDTF">2018-01-25T06:12:58Z</dcterms:created>
  <dcterms:modified xsi:type="dcterms:W3CDTF">2025-05-08T02:02:36Z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